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3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533520" y="764280"/>
            <a:ext cx="6704640" cy="377136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77240" y="4777560"/>
            <a:ext cx="6217560" cy="452592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5" name="Google Shape;5;n"/>
          <p:cNvSpPr txBox="1">
            <a:spLocks noGrp="1"/>
          </p:cNvSpPr>
          <p:nvPr>
            <p:ph type="hdr" idx="3"/>
          </p:nvPr>
        </p:nvSpPr>
        <p:spPr>
          <a:xfrm>
            <a:off x="0" y="0"/>
            <a:ext cx="3372840" cy="50256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 name="Google Shape;6;n"/>
          <p:cNvSpPr txBox="1">
            <a:spLocks noGrp="1"/>
          </p:cNvSpPr>
          <p:nvPr>
            <p:ph type="dt" idx="10"/>
          </p:nvPr>
        </p:nvSpPr>
        <p:spPr>
          <a:xfrm>
            <a:off x="4399200" y="0"/>
            <a:ext cx="3372840" cy="50256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555480"/>
            <a:ext cx="3372840" cy="50256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sldNum" idx="12"/>
          </p:nvPr>
        </p:nvSpPr>
        <p:spPr>
          <a:xfrm>
            <a:off x="4399200" y="9555480"/>
            <a:ext cx="3372840" cy="50256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en-CA" sz="1400" b="0" i="0" u="none" strike="noStrike" cap="none">
                <a:latin typeface="Times New Roman"/>
                <a:ea typeface="Times New Roman"/>
                <a:cs typeface="Times New Roman"/>
                <a:sym typeface="Times New Roman"/>
              </a:rPr>
              <a:t>‹#›</a:t>
            </a:fld>
            <a:endParaRPr sz="1400" b="0" i="0" u="none" strike="noStrike" cap="none">
              <a:latin typeface="Times New Roman"/>
              <a:ea typeface="Times New Roman"/>
              <a:cs typeface="Times New Roman"/>
              <a:sym typeface="Times New Roman"/>
            </a:endParaRPr>
          </a:p>
        </p:txBody>
      </p:sp>
    </p:spTree>
    <p:extLst>
      <p:ext uri="{BB962C8B-B14F-4D97-AF65-F5344CB8AC3E}">
        <p14:creationId xmlns:p14="http://schemas.microsoft.com/office/powerpoint/2010/main" val="3023288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1:notes"/>
          <p:cNvSpPr/>
          <p:nvPr/>
        </p:nvSpPr>
        <p:spPr>
          <a:xfrm>
            <a:off x="3884760" y="8685360"/>
            <a:ext cx="2967120" cy="452520"/>
          </a:xfrm>
          <a:prstGeom prst="rect">
            <a:avLst/>
          </a:prstGeom>
          <a:noFill/>
          <a:ln>
            <a:noFill/>
          </a:ln>
        </p:spPr>
        <p:txBody>
          <a:bodyPr spcFirstLastPara="1" wrap="square" lIns="90000" tIns="46800" rIns="90000" bIns="46800" anchor="b" anchorCtr="0">
            <a:noAutofit/>
          </a:bodyPr>
          <a:lstStyle/>
          <a:p>
            <a:pPr marL="0" marR="0" lvl="0" indent="0" algn="r" rtl="0">
              <a:lnSpc>
                <a:spcPct val="100000"/>
              </a:lnSpc>
              <a:spcBef>
                <a:spcPts val="0"/>
              </a:spcBef>
              <a:spcAft>
                <a:spcPts val="0"/>
              </a:spcAft>
              <a:buNone/>
            </a:pPr>
            <a:fld id="{00000000-1234-1234-1234-123412341234}" type="slidenum">
              <a:rPr lang="en-CA" sz="1200" b="0" i="0" u="none" strike="noStrike" cap="none">
                <a:solidFill>
                  <a:srgbClr val="000000"/>
                </a:solidFill>
                <a:latin typeface="Calibri"/>
                <a:ea typeface="Calibri"/>
                <a:cs typeface="Calibri"/>
                <a:sym typeface="Calibri"/>
              </a:rPr>
              <a:t>1</a:t>
            </a:fld>
            <a:endParaRPr sz="1200" b="0" i="0" u="none" strike="noStrike" cap="none">
              <a:latin typeface="Arial"/>
              <a:ea typeface="Arial"/>
              <a:cs typeface="Arial"/>
              <a:sym typeface="Arial"/>
            </a:endParaRPr>
          </a:p>
        </p:txBody>
      </p:sp>
      <p:sp>
        <p:nvSpPr>
          <p:cNvPr id="63" name="Google Shape;63;p1:notes"/>
          <p:cNvSpPr>
            <a:spLocks noGrp="1" noRot="1" noChangeAspect="1"/>
          </p:cNvSpPr>
          <p:nvPr>
            <p:ph type="sldImg" idx="2"/>
          </p:nvPr>
        </p:nvSpPr>
        <p:spPr>
          <a:xfrm>
            <a:off x="1143000" y="685800"/>
            <a:ext cx="4570413" cy="34274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4" name="Google Shape;64;p1:notes"/>
          <p:cNvSpPr txBox="1">
            <a:spLocks noGrp="1"/>
          </p:cNvSpPr>
          <p:nvPr>
            <p:ph type="body" idx="1"/>
          </p:nvPr>
        </p:nvSpPr>
        <p:spPr>
          <a:xfrm>
            <a:off x="685800" y="4343400"/>
            <a:ext cx="5484960" cy="4113360"/>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r>
              <a:rPr lang="en-CA" sz="2000"/>
              <a:t>https://www.tamarackcommunity.ca/library/the-engagement-continuum</a:t>
            </a:r>
            <a:endParaRPr sz="2000" b="0" strike="noStrike">
              <a:latin typeface="Arial"/>
              <a:ea typeface="Arial"/>
              <a:cs typeface="Arial"/>
              <a:sym typeface="Arial"/>
            </a:endParaRPr>
          </a:p>
        </p:txBody>
      </p:sp>
    </p:spTree>
    <p:extLst>
      <p:ext uri="{BB962C8B-B14F-4D97-AF65-F5344CB8AC3E}">
        <p14:creationId xmlns:p14="http://schemas.microsoft.com/office/powerpoint/2010/main" val="90541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2194560" y="7702560"/>
            <a:ext cx="3950172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1"/>
          <p:cNvSpPr txBox="1">
            <a:spLocks noGrp="1"/>
          </p:cNvSpPr>
          <p:nvPr>
            <p:ph type="body" idx="2"/>
          </p:nvPr>
        </p:nvSpPr>
        <p:spPr>
          <a:xfrm>
            <a:off x="2194560" y="17674920"/>
            <a:ext cx="3950172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2194560" y="770256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2"/>
          </p:nvPr>
        </p:nvSpPr>
        <p:spPr>
          <a:xfrm>
            <a:off x="22435200" y="770256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2"/>
          <p:cNvSpPr txBox="1">
            <a:spLocks noGrp="1"/>
          </p:cNvSpPr>
          <p:nvPr>
            <p:ph type="body" idx="3"/>
          </p:nvPr>
        </p:nvSpPr>
        <p:spPr>
          <a:xfrm>
            <a:off x="2194560" y="1767492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2"/>
          <p:cNvSpPr txBox="1">
            <a:spLocks noGrp="1"/>
          </p:cNvSpPr>
          <p:nvPr>
            <p:ph type="body" idx="4"/>
          </p:nvPr>
        </p:nvSpPr>
        <p:spPr>
          <a:xfrm>
            <a:off x="22435200" y="1767492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2194560" y="7702560"/>
            <a:ext cx="127191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2"/>
          </p:nvPr>
        </p:nvSpPr>
        <p:spPr>
          <a:xfrm>
            <a:off x="15550200" y="7702560"/>
            <a:ext cx="127191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3"/>
          </p:nvPr>
        </p:nvSpPr>
        <p:spPr>
          <a:xfrm>
            <a:off x="28905481" y="7702560"/>
            <a:ext cx="127191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4"/>
          </p:nvPr>
        </p:nvSpPr>
        <p:spPr>
          <a:xfrm>
            <a:off x="2194560" y="17674920"/>
            <a:ext cx="127191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13"/>
          <p:cNvSpPr txBox="1">
            <a:spLocks noGrp="1"/>
          </p:cNvSpPr>
          <p:nvPr>
            <p:ph type="body" idx="5"/>
          </p:nvPr>
        </p:nvSpPr>
        <p:spPr>
          <a:xfrm>
            <a:off x="15550200" y="17674920"/>
            <a:ext cx="127191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13"/>
          <p:cNvSpPr txBox="1">
            <a:spLocks noGrp="1"/>
          </p:cNvSpPr>
          <p:nvPr>
            <p:ph type="body" idx="6"/>
          </p:nvPr>
        </p:nvSpPr>
        <p:spPr>
          <a:xfrm>
            <a:off x="28905481" y="17674920"/>
            <a:ext cx="127191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ubTitle" idx="1"/>
          </p:nvPr>
        </p:nvSpPr>
        <p:spPr>
          <a:xfrm>
            <a:off x="2194560" y="7702560"/>
            <a:ext cx="39501720" cy="190922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194560" y="7702560"/>
            <a:ext cx="39501720" cy="190922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2194560" y="7702560"/>
            <a:ext cx="19276560" cy="190922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3" name="Google Shape;23;p5"/>
          <p:cNvSpPr txBox="1">
            <a:spLocks noGrp="1"/>
          </p:cNvSpPr>
          <p:nvPr>
            <p:ph type="body" idx="2"/>
          </p:nvPr>
        </p:nvSpPr>
        <p:spPr>
          <a:xfrm>
            <a:off x="22435200" y="7702560"/>
            <a:ext cx="19276560" cy="190922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6"/>
        <p:cNvGrpSpPr/>
        <p:nvPr/>
      </p:nvGrpSpPr>
      <p:grpSpPr>
        <a:xfrm>
          <a:off x="0" y="0"/>
          <a:ext cx="0" cy="0"/>
          <a:chOff x="0" y="0"/>
          <a:chExt cx="0" cy="0"/>
        </a:xfrm>
      </p:grpSpPr>
      <p:sp>
        <p:nvSpPr>
          <p:cNvPr id="27" name="Google Shape;27;p7"/>
          <p:cNvSpPr txBox="1">
            <a:spLocks noGrp="1"/>
          </p:cNvSpPr>
          <p:nvPr>
            <p:ph type="subTitle" idx="1"/>
          </p:nvPr>
        </p:nvSpPr>
        <p:spPr>
          <a:xfrm>
            <a:off x="2194560" y="1313280"/>
            <a:ext cx="39501720" cy="25481521"/>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2194560" y="770256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8"/>
          <p:cNvSpPr txBox="1">
            <a:spLocks noGrp="1"/>
          </p:cNvSpPr>
          <p:nvPr>
            <p:ph type="body" idx="2"/>
          </p:nvPr>
        </p:nvSpPr>
        <p:spPr>
          <a:xfrm>
            <a:off x="22435200" y="7702560"/>
            <a:ext cx="19276560" cy="190922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8"/>
          <p:cNvSpPr txBox="1">
            <a:spLocks noGrp="1"/>
          </p:cNvSpPr>
          <p:nvPr>
            <p:ph type="body" idx="3"/>
          </p:nvPr>
        </p:nvSpPr>
        <p:spPr>
          <a:xfrm>
            <a:off x="2194560" y="1767492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2194560" y="7702560"/>
            <a:ext cx="19276560" cy="190922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9"/>
          <p:cNvSpPr txBox="1">
            <a:spLocks noGrp="1"/>
          </p:cNvSpPr>
          <p:nvPr>
            <p:ph type="body" idx="2"/>
          </p:nvPr>
        </p:nvSpPr>
        <p:spPr>
          <a:xfrm>
            <a:off x="22435200" y="770256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9"/>
          <p:cNvSpPr txBox="1">
            <a:spLocks noGrp="1"/>
          </p:cNvSpPr>
          <p:nvPr>
            <p:ph type="body" idx="3"/>
          </p:nvPr>
        </p:nvSpPr>
        <p:spPr>
          <a:xfrm>
            <a:off x="22435200" y="1767492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2194560" y="770256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0"/>
          <p:cNvSpPr txBox="1">
            <a:spLocks noGrp="1"/>
          </p:cNvSpPr>
          <p:nvPr>
            <p:ph type="body" idx="2"/>
          </p:nvPr>
        </p:nvSpPr>
        <p:spPr>
          <a:xfrm>
            <a:off x="22435200" y="7702560"/>
            <a:ext cx="1927656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2" name="Google Shape;42;p10"/>
          <p:cNvSpPr txBox="1">
            <a:spLocks noGrp="1"/>
          </p:cNvSpPr>
          <p:nvPr>
            <p:ph type="body" idx="3"/>
          </p:nvPr>
        </p:nvSpPr>
        <p:spPr>
          <a:xfrm>
            <a:off x="2194560" y="17674920"/>
            <a:ext cx="39501720" cy="910692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p:nvPr/>
        </p:nvSpPr>
        <p:spPr>
          <a:xfrm>
            <a:off x="14995441" y="30510000"/>
            <a:ext cx="13898880" cy="175104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txBox="1">
            <a:spLocks noGrp="1"/>
          </p:cNvSpPr>
          <p:nvPr>
            <p:ph type="title"/>
          </p:nvPr>
        </p:nvSpPr>
        <p:spPr>
          <a:xfrm>
            <a:off x="2194560" y="1313280"/>
            <a:ext cx="39501720" cy="549684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 name="Google Shape;12;p1"/>
          <p:cNvSpPr txBox="1">
            <a:spLocks noGrp="1"/>
          </p:cNvSpPr>
          <p:nvPr>
            <p:ph type="body" idx="1"/>
          </p:nvPr>
        </p:nvSpPr>
        <p:spPr>
          <a:xfrm>
            <a:off x="2194560" y="7702560"/>
            <a:ext cx="39501720" cy="190922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drive.google.com/file/d/1RUYzXafq58QHhCQzD6e3_6wmRpOj97gm/vie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
        <p:cNvGrpSpPr/>
        <p:nvPr/>
      </p:nvGrpSpPr>
      <p:grpSpPr>
        <a:xfrm>
          <a:off x="0" y="0"/>
          <a:ext cx="0" cy="0"/>
          <a:chOff x="0" y="0"/>
          <a:chExt cx="0" cy="0"/>
        </a:xfrm>
      </p:grpSpPr>
      <p:sp>
        <p:nvSpPr>
          <p:cNvPr id="66" name="Google Shape;66;p14"/>
          <p:cNvSpPr/>
          <p:nvPr/>
        </p:nvSpPr>
        <p:spPr>
          <a:xfrm>
            <a:off x="13715280" y="5112000"/>
            <a:ext cx="17135641" cy="27806039"/>
          </a:xfrm>
          <a:prstGeom prst="rect">
            <a:avLst/>
          </a:prstGeom>
          <a:solidFill>
            <a:srgbClr val="3465A4"/>
          </a:solidFill>
          <a:ln w="9525" cap="flat" cmpd="sng">
            <a:solidFill>
              <a:srgbClr val="3465A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 name="Google Shape;67;p14"/>
          <p:cNvPicPr preferRelativeResize="0"/>
          <p:nvPr/>
        </p:nvPicPr>
        <p:blipFill rotWithShape="1">
          <a:blip r:embed="rId3">
            <a:alphaModFix/>
          </a:blip>
          <a:srcRect r="71279" b="28382"/>
          <a:stretch/>
        </p:blipFill>
        <p:spPr>
          <a:xfrm>
            <a:off x="287275" y="30713397"/>
            <a:ext cx="12527653" cy="2030400"/>
          </a:xfrm>
          <a:prstGeom prst="rect">
            <a:avLst/>
          </a:prstGeom>
          <a:noFill/>
          <a:ln>
            <a:noFill/>
          </a:ln>
        </p:spPr>
      </p:pic>
      <p:sp>
        <p:nvSpPr>
          <p:cNvPr id="68" name="Google Shape;68;p14"/>
          <p:cNvSpPr/>
          <p:nvPr/>
        </p:nvSpPr>
        <p:spPr>
          <a:xfrm>
            <a:off x="0" y="0"/>
            <a:ext cx="43889760" cy="5111640"/>
          </a:xfrm>
          <a:prstGeom prst="rect">
            <a:avLst/>
          </a:prstGeom>
          <a:solidFill>
            <a:srgbClr val="D6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p:nvPr/>
        </p:nvSpPr>
        <p:spPr>
          <a:xfrm>
            <a:off x="864000" y="504000"/>
            <a:ext cx="42335641" cy="411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en-CA" sz="7200" b="1" i="0" u="none" strike="noStrike" cap="none">
                <a:solidFill>
                  <a:srgbClr val="3465A4"/>
                </a:solidFill>
                <a:latin typeface="Arial"/>
                <a:ea typeface="Arial"/>
                <a:cs typeface="Arial"/>
                <a:sym typeface="Arial"/>
              </a:rPr>
              <a:t>Strengths and challenges of virtual community-based participatory research:</a:t>
            </a:r>
            <a:r>
              <a:rPr lang="en-CA" sz="7200" b="0" i="0" u="none" strike="noStrike" cap="none">
                <a:solidFill>
                  <a:srgbClr val="3465A4"/>
                </a:solidFill>
                <a:latin typeface="Arial"/>
                <a:ea typeface="Arial"/>
                <a:cs typeface="Arial"/>
                <a:sym typeface="Arial"/>
              </a:rPr>
              <a:t> takeaways from a bipolar disorder mHealth project</a:t>
            </a:r>
            <a:endParaRPr sz="7200" b="0" i="0" u="none" strike="noStrike" cap="none">
              <a:latin typeface="Arial"/>
              <a:ea typeface="Arial"/>
              <a:cs typeface="Arial"/>
              <a:sym typeface="Arial"/>
            </a:endParaRPr>
          </a:p>
          <a:p>
            <a:pPr marL="0" marR="0" lvl="0" indent="0" algn="l" rtl="0">
              <a:lnSpc>
                <a:spcPct val="100000"/>
              </a:lnSpc>
              <a:spcBef>
                <a:spcPts val="2925"/>
              </a:spcBef>
              <a:spcAft>
                <a:spcPts val="0"/>
              </a:spcAft>
              <a:buNone/>
            </a:pPr>
            <a:r>
              <a:rPr lang="en-CA" sz="4200" b="0" i="0" u="none" strike="noStrike" cap="none">
                <a:solidFill>
                  <a:srgbClr val="3465A4"/>
                </a:solidFill>
                <a:latin typeface="Arial"/>
                <a:ea typeface="Arial"/>
                <a:cs typeface="Arial"/>
                <a:sym typeface="Arial"/>
              </a:rPr>
              <a:t>Laura Lapadat,</a:t>
            </a:r>
            <a:r>
              <a:rPr lang="en-CA" sz="4200">
                <a:solidFill>
                  <a:srgbClr val="3465A4"/>
                </a:solidFill>
              </a:rPr>
              <a:t> </a:t>
            </a:r>
            <a:r>
              <a:rPr lang="en-CA" sz="4200" b="0" i="0" u="none" strike="noStrike" cap="none">
                <a:solidFill>
                  <a:srgbClr val="3465A4"/>
                </a:solidFill>
                <a:latin typeface="Arial"/>
                <a:ea typeface="Arial"/>
                <a:cs typeface="Arial"/>
                <a:sym typeface="Arial"/>
              </a:rPr>
              <a:t>Emma Morton,</a:t>
            </a:r>
            <a:r>
              <a:rPr lang="en-CA" sz="4200">
                <a:solidFill>
                  <a:srgbClr val="3465A4"/>
                </a:solidFill>
              </a:rPr>
              <a:t> </a:t>
            </a:r>
            <a:r>
              <a:rPr lang="en-CA" sz="4200" b="0" i="0" u="none" strike="noStrike" cap="none">
                <a:solidFill>
                  <a:srgbClr val="3465A4"/>
                </a:solidFill>
                <a:latin typeface="Arial"/>
                <a:ea typeface="Arial"/>
                <a:cs typeface="Arial"/>
                <a:sym typeface="Arial"/>
              </a:rPr>
              <a:t>Erin E. Michalak, CREST.BD</a:t>
            </a:r>
            <a:endParaRPr sz="4200" b="0" i="0" u="none" strike="noStrike" cap="none">
              <a:latin typeface="Arial"/>
              <a:ea typeface="Arial"/>
              <a:cs typeface="Arial"/>
              <a:sym typeface="Arial"/>
            </a:endParaRPr>
          </a:p>
          <a:p>
            <a:pPr marL="0" marR="0" lvl="0" indent="0" algn="l" rtl="0">
              <a:lnSpc>
                <a:spcPct val="100000"/>
              </a:lnSpc>
              <a:spcBef>
                <a:spcPts val="2925"/>
              </a:spcBef>
              <a:spcAft>
                <a:spcPts val="0"/>
              </a:spcAft>
              <a:buNone/>
            </a:pPr>
            <a:r>
              <a:rPr lang="en-CA" sz="3200">
                <a:solidFill>
                  <a:srgbClr val="3465A4"/>
                </a:solidFill>
                <a:latin typeface="Calibri"/>
                <a:ea typeface="Calibri"/>
                <a:cs typeface="Calibri"/>
                <a:sym typeface="Calibri"/>
              </a:rPr>
              <a:t>CREST.BD, </a:t>
            </a:r>
            <a:r>
              <a:rPr lang="en-CA" sz="3200" b="0" i="0" u="none" strike="noStrike" cap="none">
                <a:solidFill>
                  <a:srgbClr val="3465A4"/>
                </a:solidFill>
                <a:latin typeface="Calibri"/>
                <a:ea typeface="Calibri"/>
                <a:cs typeface="Calibri"/>
                <a:sym typeface="Calibri"/>
              </a:rPr>
              <a:t>Department of Psychiatry, University of British Columbia </a:t>
            </a:r>
            <a:endParaRPr sz="3200" b="0" i="0" u="none" strike="noStrike" cap="none">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a:latin typeface="Arial"/>
              <a:ea typeface="Arial"/>
              <a:cs typeface="Arial"/>
              <a:sym typeface="Arial"/>
            </a:endParaRPr>
          </a:p>
        </p:txBody>
      </p:sp>
      <p:sp>
        <p:nvSpPr>
          <p:cNvPr id="70" name="Google Shape;70;p14"/>
          <p:cNvSpPr/>
          <p:nvPr/>
        </p:nvSpPr>
        <p:spPr>
          <a:xfrm>
            <a:off x="864000" y="5904000"/>
            <a:ext cx="12311700" cy="24178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en-CA" sz="5200" b="1" i="0" u="none" strike="noStrike" cap="none">
                <a:solidFill>
                  <a:srgbClr val="3465A4"/>
                </a:solidFill>
                <a:latin typeface="Arial"/>
                <a:ea typeface="Arial"/>
                <a:cs typeface="Arial"/>
                <a:sym typeface="Arial"/>
              </a:rPr>
              <a:t>Introduction</a:t>
            </a:r>
            <a:endParaRPr sz="5200" b="0" i="0" u="none" strike="noStrike" cap="none">
              <a:latin typeface="Arial"/>
              <a:ea typeface="Arial"/>
              <a:cs typeface="Arial"/>
              <a:sym typeface="Arial"/>
            </a:endParaRPr>
          </a:p>
          <a:p>
            <a:pPr marL="0" marR="0" lvl="0" indent="0" algn="l" rtl="0">
              <a:lnSpc>
                <a:spcPct val="100000"/>
              </a:lnSpc>
              <a:spcBef>
                <a:spcPts val="1800"/>
              </a:spcBef>
              <a:spcAft>
                <a:spcPts val="0"/>
              </a:spcAft>
              <a:buSzPts val="1100"/>
              <a:buNone/>
            </a:pPr>
            <a:r>
              <a:rPr lang="en-CA" sz="4000">
                <a:solidFill>
                  <a:srgbClr val="000630"/>
                </a:solidFill>
              </a:rPr>
              <a:t>To ensure mental health interventions are acceptable and engaging, it is critical to involve all relevant stakeholders, including clinicians, community members, and people with lived experience. Virtual community-based participatory research (CBPR) holds potential to advance the equitable involvement of diverse stakeholders in global mental health initiatives. The shift to virtual CBPR during the COVID-19 pandemic represents a key opportunity to evaluate the feasibility of such methods. </a:t>
            </a:r>
            <a:endParaRPr sz="4000">
              <a:solidFill>
                <a:srgbClr val="000630"/>
              </a:solidFill>
            </a:endParaRPr>
          </a:p>
          <a:p>
            <a:pPr marL="0" marR="0" lvl="0" indent="0" algn="l" rtl="0">
              <a:lnSpc>
                <a:spcPct val="100000"/>
              </a:lnSpc>
              <a:spcBef>
                <a:spcPts val="1800"/>
              </a:spcBef>
              <a:spcAft>
                <a:spcPts val="0"/>
              </a:spcAft>
              <a:buSzPts val="1100"/>
              <a:buNone/>
            </a:pPr>
            <a:r>
              <a:rPr lang="en-CA" sz="4000">
                <a:solidFill>
                  <a:srgbClr val="000630"/>
                </a:solidFill>
              </a:rPr>
              <a:t>Here, we present a case study describing use of a virtual CBPR framework to develop an mHealth intervention for bipolar disorder, with a specific focus on peer researchers' co-creation of short, affirmational messages for app users.</a:t>
            </a:r>
            <a:endParaRPr sz="4000">
              <a:solidFill>
                <a:srgbClr val="000630"/>
              </a:solidFill>
            </a:endParaRPr>
          </a:p>
          <a:p>
            <a:pPr marL="0" marR="0" lvl="0" indent="0" algn="l" rtl="0">
              <a:lnSpc>
                <a:spcPct val="100000"/>
              </a:lnSpc>
              <a:spcBef>
                <a:spcPts val="1800"/>
              </a:spcBef>
              <a:spcAft>
                <a:spcPts val="0"/>
              </a:spcAft>
              <a:buNone/>
            </a:pPr>
            <a:endParaRPr sz="4000" b="0" i="0" u="none" strike="noStrike" cap="none">
              <a:latin typeface="Arial"/>
              <a:ea typeface="Arial"/>
              <a:cs typeface="Arial"/>
              <a:sym typeface="Arial"/>
            </a:endParaRPr>
          </a:p>
          <a:p>
            <a:pPr marL="0" marR="0" lvl="0" indent="0" algn="l" rtl="0">
              <a:lnSpc>
                <a:spcPct val="100000"/>
              </a:lnSpc>
              <a:spcBef>
                <a:spcPts val="1800"/>
              </a:spcBef>
              <a:spcAft>
                <a:spcPts val="0"/>
              </a:spcAft>
              <a:buNone/>
            </a:pPr>
            <a:r>
              <a:rPr lang="en-CA" sz="5200" b="1" i="0" u="none" strike="noStrike" cap="none">
                <a:solidFill>
                  <a:srgbClr val="3465A4"/>
                </a:solidFill>
                <a:latin typeface="Arial"/>
                <a:ea typeface="Arial"/>
                <a:cs typeface="Arial"/>
                <a:sym typeface="Arial"/>
              </a:rPr>
              <a:t>Methods</a:t>
            </a:r>
            <a:endParaRPr sz="5200" b="0" i="0" u="none" strike="noStrike" cap="none">
              <a:latin typeface="Arial"/>
              <a:ea typeface="Arial"/>
              <a:cs typeface="Arial"/>
              <a:sym typeface="Arial"/>
            </a:endParaRPr>
          </a:p>
          <a:p>
            <a:pPr marL="0" marR="0" lvl="0" indent="0" algn="l" rtl="0">
              <a:lnSpc>
                <a:spcPct val="100000"/>
              </a:lnSpc>
              <a:spcBef>
                <a:spcPts val="1800"/>
              </a:spcBef>
              <a:spcAft>
                <a:spcPts val="0"/>
              </a:spcAft>
              <a:buNone/>
            </a:pPr>
            <a:r>
              <a:rPr lang="en-CA" sz="4000" b="0" i="0" u="none" strike="noStrike" cap="none">
                <a:solidFill>
                  <a:srgbClr val="000630"/>
                </a:solidFill>
                <a:latin typeface="Arial"/>
                <a:ea typeface="Arial"/>
                <a:cs typeface="Arial"/>
                <a:sym typeface="Arial"/>
              </a:rPr>
              <a:t>Informed by a decade of research, the CREST.BD </a:t>
            </a:r>
            <a:r>
              <a:rPr lang="en-CA" sz="4000">
                <a:solidFill>
                  <a:srgbClr val="000630"/>
                </a:solidFill>
              </a:rPr>
              <a:t>network </a:t>
            </a:r>
            <a:r>
              <a:rPr lang="en-CA" sz="4000" b="0" i="0" u="none" strike="noStrike" cap="none">
                <a:solidFill>
                  <a:srgbClr val="000630"/>
                </a:solidFill>
                <a:latin typeface="Arial"/>
                <a:ea typeface="Arial"/>
                <a:cs typeface="Arial"/>
                <a:sym typeface="Arial"/>
              </a:rPr>
              <a:t>has formulated a strengths-based CBPR model that involves </a:t>
            </a:r>
            <a:r>
              <a:rPr lang="en-CA" sz="4000">
                <a:solidFill>
                  <a:srgbClr val="000630"/>
                </a:solidFill>
              </a:rPr>
              <a:t>peer researchers </a:t>
            </a:r>
            <a:r>
              <a:rPr lang="en-CA" sz="4000" b="0" i="0" u="none" strike="noStrike" cap="none">
                <a:solidFill>
                  <a:srgbClr val="000630"/>
                </a:solidFill>
                <a:latin typeface="Arial"/>
                <a:ea typeface="Arial"/>
                <a:cs typeface="Arial"/>
                <a:sym typeface="Arial"/>
              </a:rPr>
              <a:t>with bipolar disorder in each stage of research. </a:t>
            </a:r>
            <a:r>
              <a:rPr lang="en-CA" sz="4000">
                <a:solidFill>
                  <a:srgbClr val="000630"/>
                </a:solidFill>
              </a:rPr>
              <a:t>In line with this model, peer researchers were invited to co-author short, affirmational messages drawing on both the research evidence and their lived experience. </a:t>
            </a:r>
            <a:endParaRPr sz="4000">
              <a:solidFill>
                <a:srgbClr val="000630"/>
              </a:solidFill>
            </a:endParaRPr>
          </a:p>
          <a:p>
            <a:pPr marL="0" marR="0" lvl="0" indent="0" algn="l" rtl="0">
              <a:lnSpc>
                <a:spcPct val="100000"/>
              </a:lnSpc>
              <a:spcBef>
                <a:spcPts val="1800"/>
              </a:spcBef>
              <a:spcAft>
                <a:spcPts val="0"/>
              </a:spcAft>
              <a:buNone/>
            </a:pPr>
            <a:r>
              <a:rPr lang="en-CA" sz="4000">
                <a:solidFill>
                  <a:srgbClr val="000630"/>
                </a:solidFill>
              </a:rPr>
              <a:t>Peer researchers (N=5) from across Canada were recruited. Compensation of $25 per hour was provided. </a:t>
            </a:r>
            <a:endParaRPr sz="4000">
              <a:solidFill>
                <a:srgbClr val="000630"/>
              </a:solidFill>
            </a:endParaRPr>
          </a:p>
          <a:p>
            <a:pPr marL="0" marR="0" lvl="0" indent="0" algn="l" rtl="0">
              <a:lnSpc>
                <a:spcPct val="100000"/>
              </a:lnSpc>
              <a:spcBef>
                <a:spcPts val="1800"/>
              </a:spcBef>
              <a:spcAft>
                <a:spcPts val="0"/>
              </a:spcAft>
              <a:buNone/>
            </a:pPr>
            <a:r>
              <a:rPr lang="en-CA" sz="4000">
                <a:solidFill>
                  <a:srgbClr val="000630"/>
                </a:solidFill>
              </a:rPr>
              <a:t>Collaboration occurred entirely online. Writing took place in Google Sheets. Confidentiality was protected by enabling anonymous collaboration, limiting access to the document, </a:t>
            </a:r>
            <a:r>
              <a:rPr lang="en-CA" sz="4000" b="0" i="0" u="none" strike="noStrike" cap="none">
                <a:solidFill>
                  <a:srgbClr val="000630"/>
                </a:solidFill>
                <a:latin typeface="Arial"/>
                <a:ea typeface="Arial"/>
                <a:cs typeface="Arial"/>
                <a:sym typeface="Arial"/>
              </a:rPr>
              <a:t>and using initials instead of names.</a:t>
            </a:r>
            <a:r>
              <a:rPr lang="en-CA" sz="4000">
                <a:solidFill>
                  <a:srgbClr val="000630"/>
                </a:solidFill>
              </a:rPr>
              <a:t> Group communication was facilitated by</a:t>
            </a:r>
            <a:r>
              <a:rPr lang="en-CA" sz="4000" b="0" i="0" u="none" strike="noStrike" cap="none">
                <a:solidFill>
                  <a:srgbClr val="000630"/>
                </a:solidFill>
                <a:latin typeface="Arial"/>
                <a:ea typeface="Arial"/>
                <a:cs typeface="Arial"/>
                <a:sym typeface="Arial"/>
              </a:rPr>
              <a:t> email and Zoom meetings</a:t>
            </a:r>
            <a:r>
              <a:rPr lang="en-CA" sz="4000">
                <a:solidFill>
                  <a:srgbClr val="000630"/>
                </a:solidFill>
              </a:rPr>
              <a:t>.</a:t>
            </a:r>
            <a:r>
              <a:rPr lang="en-CA" sz="4000" b="0" i="0" u="none" strike="noStrike" cap="none">
                <a:solidFill>
                  <a:srgbClr val="000630"/>
                </a:solidFill>
                <a:latin typeface="Arial"/>
                <a:ea typeface="Arial"/>
                <a:cs typeface="Arial"/>
                <a:sym typeface="Arial"/>
              </a:rPr>
              <a:t> </a:t>
            </a:r>
            <a:endParaRPr sz="4000" b="0" i="0" u="none" strike="noStrike" cap="none">
              <a:solidFill>
                <a:srgbClr val="000630"/>
              </a:solidFill>
              <a:latin typeface="Arial"/>
              <a:ea typeface="Arial"/>
              <a:cs typeface="Arial"/>
              <a:sym typeface="Arial"/>
            </a:endParaRPr>
          </a:p>
          <a:p>
            <a:pPr marL="0" lvl="0" indent="0" algn="l" rtl="0">
              <a:spcBef>
                <a:spcPts val="1800"/>
              </a:spcBef>
              <a:spcAft>
                <a:spcPts val="0"/>
              </a:spcAft>
              <a:buClr>
                <a:schemeClr val="dk1"/>
              </a:buClr>
              <a:buFont typeface="Arial"/>
              <a:buNone/>
            </a:pPr>
            <a:r>
              <a:rPr lang="en-CA" sz="4000">
                <a:solidFill>
                  <a:schemeClr val="dk1"/>
                </a:solidFill>
              </a:rPr>
              <a:t>1,582 affirmations were written between March and July 2021.</a:t>
            </a:r>
            <a:endParaRPr sz="4000" b="0" i="0" u="none" strike="noStrike" cap="none">
              <a:latin typeface="Arial"/>
              <a:ea typeface="Arial"/>
              <a:cs typeface="Arial"/>
              <a:sym typeface="Arial"/>
            </a:endParaRPr>
          </a:p>
          <a:p>
            <a:pPr marL="0" marR="0" lvl="0" indent="0" algn="l" rtl="0">
              <a:lnSpc>
                <a:spcPct val="100000"/>
              </a:lnSpc>
              <a:spcBef>
                <a:spcPts val="0"/>
              </a:spcBef>
              <a:spcAft>
                <a:spcPts val="0"/>
              </a:spcAft>
              <a:buNone/>
            </a:pPr>
            <a:endParaRPr sz="4000" b="0" i="0" u="none" strike="noStrike" cap="none">
              <a:latin typeface="Arial"/>
              <a:ea typeface="Arial"/>
              <a:cs typeface="Arial"/>
              <a:sym typeface="Arial"/>
            </a:endParaRPr>
          </a:p>
          <a:p>
            <a:pPr marL="0" marR="0" lvl="0" indent="0" algn="l" rtl="0">
              <a:lnSpc>
                <a:spcPct val="100000"/>
              </a:lnSpc>
              <a:spcBef>
                <a:spcPts val="1800"/>
              </a:spcBef>
              <a:spcAft>
                <a:spcPts val="0"/>
              </a:spcAft>
              <a:buNone/>
            </a:pPr>
            <a:endParaRPr sz="4000" b="0" i="0" u="none" strike="noStrike" cap="none">
              <a:latin typeface="Arial"/>
              <a:ea typeface="Arial"/>
              <a:cs typeface="Arial"/>
              <a:sym typeface="Arial"/>
            </a:endParaRPr>
          </a:p>
        </p:txBody>
      </p:sp>
      <p:sp>
        <p:nvSpPr>
          <p:cNvPr id="71" name="Google Shape;71;p14"/>
          <p:cNvSpPr/>
          <p:nvPr/>
        </p:nvSpPr>
        <p:spPr>
          <a:xfrm>
            <a:off x="23555159" y="6553080"/>
            <a:ext cx="9968040" cy="1189368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4"/>
          <p:cNvSpPr/>
          <p:nvPr/>
        </p:nvSpPr>
        <p:spPr>
          <a:xfrm>
            <a:off x="22383720" y="30713400"/>
            <a:ext cx="2111400" cy="51948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4"/>
          <p:cNvSpPr/>
          <p:nvPr/>
        </p:nvSpPr>
        <p:spPr>
          <a:xfrm>
            <a:off x="22775759" y="28600559"/>
            <a:ext cx="3130560" cy="33912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p:nvPr/>
        </p:nvSpPr>
        <p:spPr>
          <a:xfrm>
            <a:off x="31536000" y="5544000"/>
            <a:ext cx="11591700" cy="23530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en-CA" sz="5200" b="1" i="0" u="none" strike="noStrike" cap="none">
                <a:solidFill>
                  <a:srgbClr val="3465A4"/>
                </a:solidFill>
                <a:latin typeface="Arial"/>
                <a:ea typeface="Arial"/>
                <a:cs typeface="Arial"/>
                <a:sym typeface="Arial"/>
              </a:rPr>
              <a:t>Results</a:t>
            </a:r>
            <a:endParaRPr sz="5200" b="0" i="0" u="none" strike="noStrike" cap="none">
              <a:latin typeface="Arial"/>
              <a:ea typeface="Arial"/>
              <a:cs typeface="Arial"/>
              <a:sym typeface="Arial"/>
            </a:endParaRPr>
          </a:p>
          <a:p>
            <a:pPr marL="0" marR="0" lvl="0" indent="0" algn="l" rtl="0">
              <a:lnSpc>
                <a:spcPct val="100000"/>
              </a:lnSpc>
              <a:spcBef>
                <a:spcPts val="1800"/>
              </a:spcBef>
              <a:spcAft>
                <a:spcPts val="0"/>
              </a:spcAft>
              <a:buNone/>
            </a:pPr>
            <a:r>
              <a:rPr lang="en-CA" sz="4000"/>
              <a:t>A major strength to the asynchronous nature of online collaboration was the flexibility it afforded peer researchers, who could work on preferred schedules, around potential bipolar disorder symptoms, and from across Canada. </a:t>
            </a:r>
            <a:r>
              <a:rPr lang="en-CA" sz="4000">
                <a:solidFill>
                  <a:schemeClr val="dk1"/>
                </a:solidFill>
              </a:rPr>
              <a:t>Though collaboration was largely asynchronous, a communal group atmosphere was established through group meetings and activities over Zoom. </a:t>
            </a:r>
            <a:endParaRPr sz="4000"/>
          </a:p>
          <a:p>
            <a:pPr marL="0" marR="0" lvl="0" indent="0" algn="l" rtl="0">
              <a:lnSpc>
                <a:spcPct val="100000"/>
              </a:lnSpc>
              <a:spcBef>
                <a:spcPts val="1800"/>
              </a:spcBef>
              <a:spcAft>
                <a:spcPts val="0"/>
              </a:spcAft>
              <a:buNone/>
            </a:pPr>
            <a:r>
              <a:rPr lang="en-CA" sz="4000"/>
              <a:t>Although the use of virtual methods supported involvement of people who may otherwise have faced barriers to participation, competing priorities and health concerns still presented challenges to peer researcher engagement. 3 of the 5 researchers were unable to participate for the full duration of the co-wri ting process. </a:t>
            </a:r>
            <a:endParaRPr sz="4000"/>
          </a:p>
          <a:p>
            <a:pPr marL="0" lvl="0" indent="0" algn="l" rtl="0">
              <a:spcBef>
                <a:spcPts val="1800"/>
              </a:spcBef>
              <a:spcAft>
                <a:spcPts val="0"/>
              </a:spcAft>
              <a:buClr>
                <a:schemeClr val="dk1"/>
              </a:buClr>
              <a:buFont typeface="Arial"/>
              <a:buNone/>
            </a:pPr>
            <a:r>
              <a:rPr lang="en-CA" sz="4000">
                <a:solidFill>
                  <a:schemeClr val="dk1"/>
                </a:solidFill>
              </a:rPr>
              <a:t>Use of collaborative software made it possible to view progress in real-time. This helped identify when peer researchers required additional support. Roles were then iteratively adjusted based on the individual strengths of peer researchers, which facilitated timely project completion.</a:t>
            </a:r>
            <a:endParaRPr sz="4000" b="0" i="0" u="none" strike="noStrike" cap="none">
              <a:latin typeface="Arial"/>
              <a:ea typeface="Arial"/>
              <a:cs typeface="Arial"/>
              <a:sym typeface="Arial"/>
            </a:endParaRPr>
          </a:p>
          <a:p>
            <a:pPr marL="0" marR="0" lvl="0" indent="0" algn="l" rtl="0">
              <a:lnSpc>
                <a:spcPct val="100000"/>
              </a:lnSpc>
              <a:spcBef>
                <a:spcPts val="1800"/>
              </a:spcBef>
              <a:spcAft>
                <a:spcPts val="0"/>
              </a:spcAft>
              <a:buNone/>
            </a:pPr>
            <a:r>
              <a:rPr lang="en-CA" sz="5200" b="1" i="0" u="none" strike="noStrike" cap="none">
                <a:solidFill>
                  <a:srgbClr val="3465A4"/>
                </a:solidFill>
                <a:latin typeface="Arial"/>
                <a:ea typeface="Arial"/>
                <a:cs typeface="Arial"/>
                <a:sym typeface="Arial"/>
              </a:rPr>
              <a:t>Conclusion</a:t>
            </a:r>
            <a:endParaRPr sz="5200" b="0" i="0" u="none" strike="noStrike" cap="none">
              <a:latin typeface="Arial"/>
              <a:ea typeface="Arial"/>
              <a:cs typeface="Arial"/>
              <a:sym typeface="Arial"/>
            </a:endParaRPr>
          </a:p>
          <a:p>
            <a:pPr marL="0" marR="0" lvl="0" indent="0" algn="l" rtl="0">
              <a:lnSpc>
                <a:spcPct val="100000"/>
              </a:lnSpc>
              <a:spcBef>
                <a:spcPts val="1800"/>
              </a:spcBef>
              <a:spcAft>
                <a:spcPts val="0"/>
              </a:spcAft>
              <a:buNone/>
            </a:pPr>
            <a:r>
              <a:rPr lang="en-CA" sz="4000" i="0" u="none" strike="noStrike" cap="none">
                <a:solidFill>
                  <a:srgbClr val="000000"/>
                </a:solidFill>
              </a:rPr>
              <a:t>Virtual </a:t>
            </a:r>
            <a:r>
              <a:rPr lang="en-CA" sz="4000"/>
              <a:t>CBPR</a:t>
            </a:r>
            <a:r>
              <a:rPr lang="en-CA" sz="4000" i="0" u="none" strike="noStrike" cap="none">
                <a:solidFill>
                  <a:srgbClr val="000000"/>
                </a:solidFill>
              </a:rPr>
              <a:t> can enhance equity in global mental health research by decentralizing collaboration an</a:t>
            </a:r>
            <a:r>
              <a:rPr lang="en-CA" sz="4000"/>
              <a:t>d presenting opportunities to involve</a:t>
            </a:r>
            <a:r>
              <a:rPr lang="en-CA" sz="4000">
                <a:solidFill>
                  <a:schemeClr val="dk1"/>
                </a:solidFill>
              </a:rPr>
              <a:t> seldom-heard stakeholders. Here, virtual methods increased participation of traditionally difficult-to-reach groups. However, some barriers persisted in an online format. Future research is require to preserve the benefits of virtual collaboration for cross-regional mental health projects while addressing the challenges of asynchronous communication.</a:t>
            </a:r>
            <a:endParaRPr sz="4000">
              <a:solidFill>
                <a:schemeClr val="dk1"/>
              </a:solidFill>
            </a:endParaRPr>
          </a:p>
          <a:p>
            <a:pPr marL="0" marR="0" lvl="0" indent="0" algn="l" rtl="0">
              <a:lnSpc>
                <a:spcPct val="100000"/>
              </a:lnSpc>
              <a:spcBef>
                <a:spcPts val="1800"/>
              </a:spcBef>
              <a:spcAft>
                <a:spcPts val="0"/>
              </a:spcAft>
              <a:buNone/>
            </a:pPr>
            <a:endParaRPr sz="4000">
              <a:solidFill>
                <a:schemeClr val="dk1"/>
              </a:solidFill>
            </a:endParaRPr>
          </a:p>
          <a:p>
            <a:pPr marL="0" marR="0" lvl="0" indent="0" algn="l" rtl="0">
              <a:lnSpc>
                <a:spcPct val="97365"/>
              </a:lnSpc>
              <a:spcBef>
                <a:spcPts val="0"/>
              </a:spcBef>
              <a:spcAft>
                <a:spcPts val="0"/>
              </a:spcAft>
              <a:buNone/>
            </a:pPr>
            <a:r>
              <a:rPr lang="en-CA" sz="5200" b="1" i="0" u="none" strike="noStrike" cap="none">
                <a:solidFill>
                  <a:srgbClr val="3465A4"/>
                </a:solidFill>
                <a:latin typeface="Arial"/>
                <a:ea typeface="Arial"/>
                <a:cs typeface="Arial"/>
                <a:sym typeface="Arial"/>
              </a:rPr>
              <a:t>References</a:t>
            </a:r>
            <a:endParaRPr sz="5200" b="0" i="0" u="none" strike="noStrike" cap="none">
              <a:latin typeface="Arial"/>
              <a:ea typeface="Arial"/>
              <a:cs typeface="Arial"/>
              <a:sym typeface="Arial"/>
            </a:endParaRPr>
          </a:p>
          <a:p>
            <a:pPr marL="216000" marR="0" lvl="0" indent="-214920" algn="l" rtl="0">
              <a:lnSpc>
                <a:spcPct val="130392"/>
              </a:lnSpc>
              <a:spcBef>
                <a:spcPts val="0"/>
              </a:spcBef>
              <a:spcAft>
                <a:spcPts val="0"/>
              </a:spcAft>
              <a:buClr>
                <a:srgbClr val="000630"/>
              </a:buClr>
              <a:buSzPts val="2800"/>
              <a:buFont typeface="Times New Roman"/>
              <a:buAutoNum type="arabicPeriod"/>
            </a:pPr>
            <a:r>
              <a:rPr lang="en-CA" sz="2800" b="0" i="0" u="none" strike="noStrike" cap="none">
                <a:solidFill>
                  <a:srgbClr val="000000"/>
                </a:solidFill>
                <a:latin typeface="Calibri"/>
                <a:ea typeface="Calibri"/>
                <a:cs typeface="Calibri"/>
                <a:sym typeface="Calibri"/>
              </a:rPr>
              <a:t>Tami-Muary et al.</a:t>
            </a:r>
            <a:r>
              <a:rPr lang="en-CA" sz="2800">
                <a:latin typeface="Calibri"/>
                <a:ea typeface="Calibri"/>
                <a:cs typeface="Calibri"/>
                <a:sym typeface="Calibri"/>
              </a:rPr>
              <a:t>, 2017, </a:t>
            </a:r>
            <a:r>
              <a:rPr lang="en-CA" sz="2800" i="1">
                <a:latin typeface="Calibri"/>
                <a:ea typeface="Calibri"/>
                <a:cs typeface="Calibri"/>
                <a:sym typeface="Calibri"/>
              </a:rPr>
              <a:t>J Commun Health</a:t>
            </a:r>
            <a:r>
              <a:rPr lang="en-CA" sz="2800">
                <a:latin typeface="Calibri"/>
                <a:ea typeface="Calibri"/>
                <a:cs typeface="Calibri"/>
                <a:sym typeface="Calibri"/>
              </a:rPr>
              <a:t> 10: 188–194.</a:t>
            </a:r>
            <a:endParaRPr sz="2800" b="0" u="none" strike="noStrike" cap="none">
              <a:latin typeface="Arial"/>
              <a:ea typeface="Arial"/>
              <a:cs typeface="Arial"/>
              <a:sym typeface="Arial"/>
            </a:endParaRPr>
          </a:p>
          <a:p>
            <a:pPr marL="216000" marR="0" lvl="0" indent="-214920" algn="l" rtl="0">
              <a:lnSpc>
                <a:spcPct val="130392"/>
              </a:lnSpc>
              <a:spcBef>
                <a:spcPts val="0"/>
              </a:spcBef>
              <a:spcAft>
                <a:spcPts val="0"/>
              </a:spcAft>
              <a:buClr>
                <a:srgbClr val="000630"/>
              </a:buClr>
              <a:buSzPts val="2800"/>
              <a:buFont typeface="Times New Roman"/>
              <a:buAutoNum type="arabicPeriod"/>
            </a:pPr>
            <a:r>
              <a:rPr lang="en-CA" sz="2800" b="0" i="0" u="none" strike="noStrike" cap="none">
                <a:solidFill>
                  <a:srgbClr val="000000"/>
                </a:solidFill>
                <a:latin typeface="Calibri"/>
                <a:ea typeface="Calibri"/>
                <a:cs typeface="Calibri"/>
                <a:sym typeface="Calibri"/>
              </a:rPr>
              <a:t>Valdez E</a:t>
            </a:r>
            <a:r>
              <a:rPr lang="en-CA" sz="2800">
                <a:latin typeface="Calibri"/>
                <a:ea typeface="Calibri"/>
                <a:cs typeface="Calibri"/>
                <a:sym typeface="Calibri"/>
              </a:rPr>
              <a:t> &amp;</a:t>
            </a:r>
            <a:r>
              <a:rPr lang="en-CA" sz="2800" b="0" i="0" u="none" strike="noStrike" cap="none">
                <a:solidFill>
                  <a:srgbClr val="000000"/>
                </a:solidFill>
                <a:latin typeface="Calibri"/>
                <a:ea typeface="Calibri"/>
                <a:cs typeface="Calibri"/>
                <a:sym typeface="Calibri"/>
              </a:rPr>
              <a:t> Gubrium A</a:t>
            </a:r>
            <a:r>
              <a:rPr lang="en-CA" sz="2800">
                <a:latin typeface="Calibri"/>
                <a:ea typeface="Calibri"/>
                <a:cs typeface="Calibri"/>
                <a:sym typeface="Calibri"/>
              </a:rPr>
              <a:t>., 2020, </a:t>
            </a:r>
            <a:r>
              <a:rPr lang="en-CA" sz="2800" b="0" i="1" u="none" strike="noStrike" cap="none">
                <a:solidFill>
                  <a:srgbClr val="000000"/>
                </a:solidFill>
                <a:latin typeface="Calibri"/>
                <a:ea typeface="Calibri"/>
                <a:cs typeface="Calibri"/>
                <a:sym typeface="Calibri"/>
              </a:rPr>
              <a:t>Intern</a:t>
            </a:r>
            <a:r>
              <a:rPr lang="en-CA" sz="2800" i="1">
                <a:latin typeface="Calibri"/>
                <a:ea typeface="Calibri"/>
                <a:cs typeface="Calibri"/>
                <a:sym typeface="Calibri"/>
              </a:rPr>
              <a:t>t</a:t>
            </a:r>
            <a:r>
              <a:rPr lang="en-CA" sz="2800" b="0" i="1" u="none" strike="noStrike" cap="none">
                <a:solidFill>
                  <a:srgbClr val="000000"/>
                </a:solidFill>
                <a:latin typeface="Calibri"/>
                <a:ea typeface="Calibri"/>
                <a:cs typeface="Calibri"/>
                <a:sym typeface="Calibri"/>
              </a:rPr>
              <a:t>l Journal of Qual Methods</a:t>
            </a:r>
            <a:r>
              <a:rPr lang="en-CA" sz="2800" i="1">
                <a:latin typeface="Calibri"/>
                <a:ea typeface="Calibri"/>
                <a:cs typeface="Calibri"/>
                <a:sym typeface="Calibri"/>
              </a:rPr>
              <a:t> </a:t>
            </a:r>
            <a:r>
              <a:rPr lang="en-CA" sz="2800">
                <a:latin typeface="Calibri"/>
                <a:ea typeface="Calibri"/>
                <a:cs typeface="Calibri"/>
                <a:sym typeface="Calibri"/>
              </a:rPr>
              <a:t>19: 1-9.</a:t>
            </a:r>
            <a:endParaRPr sz="2800" b="0" u="none" strike="noStrike" cap="none">
              <a:latin typeface="Arial"/>
              <a:ea typeface="Arial"/>
              <a:cs typeface="Arial"/>
              <a:sym typeface="Arial"/>
            </a:endParaRPr>
          </a:p>
          <a:p>
            <a:pPr marL="216000" marR="0" lvl="0" indent="-214920" algn="l" rtl="0">
              <a:lnSpc>
                <a:spcPct val="130392"/>
              </a:lnSpc>
              <a:spcBef>
                <a:spcPts val="0"/>
              </a:spcBef>
              <a:spcAft>
                <a:spcPts val="0"/>
              </a:spcAft>
              <a:buClr>
                <a:srgbClr val="000630"/>
              </a:buClr>
              <a:buSzPts val="2800"/>
              <a:buFont typeface="Times New Roman"/>
              <a:buAutoNum type="arabicPeriod"/>
            </a:pPr>
            <a:r>
              <a:rPr lang="en-CA" sz="2800" b="0" i="0" u="none" strike="noStrike" cap="none">
                <a:solidFill>
                  <a:srgbClr val="000000"/>
                </a:solidFill>
                <a:latin typeface="Calibri"/>
                <a:ea typeface="Calibri"/>
                <a:cs typeface="Calibri"/>
                <a:sym typeface="Calibri"/>
              </a:rPr>
              <a:t> Michalak EE</a:t>
            </a:r>
            <a:r>
              <a:rPr lang="en-CA" sz="2800">
                <a:latin typeface="Calibri"/>
                <a:ea typeface="Calibri"/>
                <a:cs typeface="Calibri"/>
                <a:sym typeface="Calibri"/>
              </a:rPr>
              <a:t> </a:t>
            </a:r>
            <a:r>
              <a:rPr lang="en-CA" sz="2800" b="0" i="0" u="none" strike="noStrike" cap="none">
                <a:solidFill>
                  <a:srgbClr val="000000"/>
                </a:solidFill>
                <a:latin typeface="Calibri"/>
                <a:ea typeface="Calibri"/>
                <a:cs typeface="Calibri"/>
                <a:sym typeface="Calibri"/>
              </a:rPr>
              <a:t>et al.</a:t>
            </a:r>
            <a:r>
              <a:rPr lang="en-CA" sz="2800">
                <a:latin typeface="Calibri"/>
                <a:ea typeface="Calibri"/>
                <a:cs typeface="Calibri"/>
                <a:sym typeface="Calibri"/>
              </a:rPr>
              <a:t>, 2015, </a:t>
            </a:r>
            <a:r>
              <a:rPr lang="en-CA" sz="2800" b="0" i="1" u="none" strike="noStrike" cap="none">
                <a:solidFill>
                  <a:srgbClr val="000000"/>
                </a:solidFill>
                <a:latin typeface="Calibri"/>
                <a:ea typeface="Calibri"/>
                <a:cs typeface="Calibri"/>
                <a:sym typeface="Calibri"/>
              </a:rPr>
              <a:t>Engaged Scholar Journal</a:t>
            </a:r>
            <a:r>
              <a:rPr lang="en-CA" sz="2800">
                <a:latin typeface="Calibri"/>
                <a:ea typeface="Calibri"/>
                <a:cs typeface="Calibri"/>
                <a:sym typeface="Calibri"/>
              </a:rPr>
              <a:t> 1: 132-147.</a:t>
            </a:r>
            <a:endParaRPr sz="2800" b="0" i="0" u="none" strike="noStrike" cap="none">
              <a:latin typeface="Arial"/>
              <a:ea typeface="Arial"/>
              <a:cs typeface="Arial"/>
              <a:sym typeface="Arial"/>
            </a:endParaRPr>
          </a:p>
          <a:p>
            <a:pPr marL="0" marR="0" lvl="0" indent="0" algn="l" rtl="0">
              <a:lnSpc>
                <a:spcPct val="130392"/>
              </a:lnSpc>
              <a:spcBef>
                <a:spcPts val="0"/>
              </a:spcBef>
              <a:spcAft>
                <a:spcPts val="0"/>
              </a:spcAft>
              <a:buNone/>
            </a:pPr>
            <a:r>
              <a:rPr lang="en-CA" sz="2800" b="0" i="0" u="none" strike="noStrike" cap="none">
                <a:solidFill>
                  <a:srgbClr val="000000"/>
                </a:solidFill>
                <a:latin typeface="Calibri"/>
                <a:ea typeface="Calibri"/>
                <a:cs typeface="Calibri"/>
                <a:sym typeface="Calibri"/>
              </a:rPr>
              <a:t> </a:t>
            </a:r>
            <a:endParaRPr sz="2800" b="0" i="0" u="none" strike="noStrike" cap="none">
              <a:latin typeface="Arial"/>
              <a:ea typeface="Arial"/>
              <a:cs typeface="Arial"/>
              <a:sym typeface="Arial"/>
            </a:endParaRPr>
          </a:p>
          <a:p>
            <a:pPr marL="0" marR="0" lvl="0" indent="0" algn="l" rtl="0">
              <a:lnSpc>
                <a:spcPct val="180821"/>
              </a:lnSpc>
              <a:spcBef>
                <a:spcPts val="0"/>
              </a:spcBef>
              <a:spcAft>
                <a:spcPts val="0"/>
              </a:spcAft>
              <a:buNone/>
            </a:pPr>
            <a:endParaRPr sz="2800" b="0" i="0" u="none" strike="noStrike" cap="none">
              <a:latin typeface="Arial"/>
              <a:ea typeface="Arial"/>
              <a:cs typeface="Arial"/>
              <a:sym typeface="Arial"/>
            </a:endParaRPr>
          </a:p>
          <a:p>
            <a:pPr marL="0" marR="0" lvl="0" indent="0" algn="l" rtl="0">
              <a:lnSpc>
                <a:spcPct val="100000"/>
              </a:lnSpc>
              <a:spcBef>
                <a:spcPts val="0"/>
              </a:spcBef>
              <a:spcAft>
                <a:spcPts val="0"/>
              </a:spcAft>
              <a:buNone/>
            </a:pPr>
            <a:endParaRPr sz="2800" b="0" i="0" u="none" strike="noStrike" cap="none">
              <a:latin typeface="Arial"/>
              <a:ea typeface="Arial"/>
              <a:cs typeface="Arial"/>
              <a:sym typeface="Arial"/>
            </a:endParaRPr>
          </a:p>
        </p:txBody>
      </p:sp>
      <p:pic>
        <p:nvPicPr>
          <p:cNvPr id="75" name="Google Shape;75;p14"/>
          <p:cNvPicPr preferRelativeResize="0"/>
          <p:nvPr/>
        </p:nvPicPr>
        <p:blipFill rotWithShape="1">
          <a:blip r:embed="rId4">
            <a:alphaModFix/>
          </a:blip>
          <a:srcRect/>
          <a:stretch/>
        </p:blipFill>
        <p:spPr>
          <a:xfrm>
            <a:off x="38414884" y="2266934"/>
            <a:ext cx="4784760" cy="2030400"/>
          </a:xfrm>
          <a:prstGeom prst="rect">
            <a:avLst/>
          </a:prstGeom>
          <a:noFill/>
          <a:ln>
            <a:noFill/>
          </a:ln>
        </p:spPr>
      </p:pic>
      <p:sp>
        <p:nvSpPr>
          <p:cNvPr id="76" name="Google Shape;76;p14"/>
          <p:cNvSpPr/>
          <p:nvPr/>
        </p:nvSpPr>
        <p:spPr>
          <a:xfrm>
            <a:off x="-11271960" y="1683720"/>
            <a:ext cx="9461160" cy="583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4"/>
          <p:cNvSpPr/>
          <p:nvPr/>
        </p:nvSpPr>
        <p:spPr>
          <a:xfrm>
            <a:off x="14544000" y="6120000"/>
            <a:ext cx="180360" cy="42696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4"/>
          <p:cNvSpPr/>
          <p:nvPr/>
        </p:nvSpPr>
        <p:spPr>
          <a:xfrm>
            <a:off x="14616000" y="6192000"/>
            <a:ext cx="16234921" cy="6117480"/>
          </a:xfrm>
          <a:prstGeom prst="rect">
            <a:avLst/>
          </a:prstGeom>
          <a:noFill/>
          <a:ln>
            <a:noFill/>
          </a:ln>
        </p:spPr>
        <p:txBody>
          <a:bodyPr spcFirstLastPara="1" wrap="square" lIns="90000" tIns="45000" rIns="90000" bIns="45000" anchor="t" anchorCtr="0">
            <a:noAutofit/>
          </a:bodyPr>
          <a:lstStyle/>
          <a:p>
            <a:pPr marL="0" marR="0" lvl="0" indent="0" algn="l" rtl="0">
              <a:lnSpc>
                <a:spcPct val="115000"/>
              </a:lnSpc>
              <a:spcBef>
                <a:spcPts val="0"/>
              </a:spcBef>
              <a:spcAft>
                <a:spcPts val="0"/>
              </a:spcAft>
              <a:buNone/>
            </a:pPr>
            <a:r>
              <a:rPr lang="en-CA" sz="8600" b="1" i="0" u="none" strike="noStrike" cap="none">
                <a:solidFill>
                  <a:srgbClr val="FFFFFF"/>
                </a:solidFill>
                <a:latin typeface="Arial"/>
                <a:ea typeface="Arial"/>
                <a:cs typeface="Arial"/>
                <a:sym typeface="Arial"/>
              </a:rPr>
              <a:t>Virtual community-based participatory research is an enabler of cross-regional collaboration.</a:t>
            </a:r>
            <a:endParaRPr sz="8600" b="0" i="0" u="none" strike="noStrike" cap="none">
              <a:latin typeface="Arial"/>
              <a:ea typeface="Arial"/>
              <a:cs typeface="Arial"/>
              <a:sym typeface="Arial"/>
            </a:endParaRPr>
          </a:p>
        </p:txBody>
      </p:sp>
      <p:sp>
        <p:nvSpPr>
          <p:cNvPr id="79" name="Google Shape;79;p14"/>
          <p:cNvSpPr/>
          <p:nvPr/>
        </p:nvSpPr>
        <p:spPr>
          <a:xfrm>
            <a:off x="14760000" y="27490681"/>
            <a:ext cx="15767640" cy="3875040"/>
          </a:xfrm>
          <a:prstGeom prst="rect">
            <a:avLst/>
          </a:prstGeom>
          <a:noFill/>
          <a:ln>
            <a:noFill/>
          </a:ln>
        </p:spPr>
        <p:txBody>
          <a:bodyPr spcFirstLastPara="1" wrap="square" lIns="90000" tIns="45000" rIns="90000" bIns="45000" anchor="t" anchorCtr="0">
            <a:noAutofit/>
          </a:bodyPr>
          <a:lstStyle/>
          <a:p>
            <a:pPr marL="0" marR="0" lvl="0" indent="0" algn="l" rtl="0">
              <a:lnSpc>
                <a:spcPct val="115000"/>
              </a:lnSpc>
              <a:spcBef>
                <a:spcPts val="0"/>
              </a:spcBef>
              <a:spcAft>
                <a:spcPts val="0"/>
              </a:spcAft>
              <a:buNone/>
            </a:pPr>
            <a:r>
              <a:rPr lang="en-CA" sz="7200" b="0" i="0" u="none" strike="noStrike" cap="none">
                <a:solidFill>
                  <a:srgbClr val="FFFFFF"/>
                </a:solidFill>
                <a:latin typeface="Arial"/>
                <a:ea typeface="Arial"/>
                <a:cs typeface="Arial"/>
                <a:sym typeface="Arial"/>
              </a:rPr>
              <a:t>Collaborative software can help mitigate some of the challenges of virtual community engagement.</a:t>
            </a:r>
            <a:endParaRPr sz="7200" b="0" i="0" u="none" strike="noStrike" cap="none">
              <a:latin typeface="Arial"/>
              <a:ea typeface="Arial"/>
              <a:cs typeface="Arial"/>
              <a:sym typeface="Arial"/>
            </a:endParaRPr>
          </a:p>
        </p:txBody>
      </p:sp>
      <p:pic>
        <p:nvPicPr>
          <p:cNvPr id="80" name="Google Shape;80;p14"/>
          <p:cNvPicPr preferRelativeResize="0"/>
          <p:nvPr/>
        </p:nvPicPr>
        <p:blipFill rotWithShape="1">
          <a:blip r:embed="rId5">
            <a:alphaModFix/>
          </a:blip>
          <a:srcRect/>
          <a:stretch/>
        </p:blipFill>
        <p:spPr>
          <a:xfrm>
            <a:off x="14622841" y="13063320"/>
            <a:ext cx="15450120" cy="13072320"/>
          </a:xfrm>
          <a:prstGeom prst="rect">
            <a:avLst/>
          </a:prstGeom>
          <a:noFill/>
          <a:ln>
            <a:noFill/>
          </a:ln>
        </p:spPr>
      </p:pic>
      <p:pic>
        <p:nvPicPr>
          <p:cNvPr id="81" name="Google Shape;81;p14"/>
          <p:cNvPicPr preferRelativeResize="0"/>
          <p:nvPr/>
        </p:nvPicPr>
        <p:blipFill>
          <a:blip r:embed="rId6">
            <a:alphaModFix/>
          </a:blip>
          <a:stretch>
            <a:fillRect/>
          </a:stretch>
        </p:blipFill>
        <p:spPr>
          <a:xfrm>
            <a:off x="14607800" y="13063325"/>
            <a:ext cx="15450102" cy="13239733"/>
          </a:xfrm>
          <a:prstGeom prst="rect">
            <a:avLst/>
          </a:prstGeom>
          <a:noFill/>
          <a:ln>
            <a:noFill/>
          </a:ln>
        </p:spPr>
      </p:pic>
      <p:pic>
        <p:nvPicPr>
          <p:cNvPr id="82" name="Google Shape;82;p14" title="remap-recording-final.mp3">
            <a:hlinkClick r:id="rId7"/>
          </p:cNvPr>
          <p:cNvPicPr preferRelativeResize="0"/>
          <p:nvPr/>
        </p:nvPicPr>
        <p:blipFill>
          <a:blip r:embed="rId8">
            <a:alphaModFix/>
          </a:blip>
          <a:stretch>
            <a:fillRect/>
          </a:stretch>
        </p:blipFill>
        <p:spPr>
          <a:xfrm>
            <a:off x="41558339" y="30713400"/>
            <a:ext cx="2030400" cy="20304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578</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MVGC</cp:lastModifiedBy>
  <cp:revision>1</cp:revision>
  <dcterms:modified xsi:type="dcterms:W3CDTF">2021-10-21T17:06:36Z</dcterms:modified>
</cp:coreProperties>
</file>